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Muli"/>
      <p:regular r:id="rId22"/>
      <p:bold r:id="rId23"/>
      <p:italic r:id="rId24"/>
      <p:boldItalic r:id="rId25"/>
    </p:embeddedFont>
    <p:embeddedFont>
      <p:font typeface="Muli Regular"/>
      <p:regular r:id="rId26"/>
      <p:bold r:id="rId27"/>
      <p:italic r:id="rId28"/>
      <p:boldItalic r:id="rId29"/>
    </p:embeddedFont>
    <p:embeddedFont>
      <p:font typeface="Lexend Deca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Muli-regular.fntdata"/><Relationship Id="rId21" Type="http://schemas.openxmlformats.org/officeDocument/2006/relationships/slide" Target="slides/slide17.xml"/><Relationship Id="rId24" Type="http://schemas.openxmlformats.org/officeDocument/2006/relationships/font" Target="fonts/Muli-italic.fntdata"/><Relationship Id="rId23" Type="http://schemas.openxmlformats.org/officeDocument/2006/relationships/font" Target="fonts/Muli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uliRegular-regular.fntdata"/><Relationship Id="rId25" Type="http://schemas.openxmlformats.org/officeDocument/2006/relationships/font" Target="fonts/Muli-boldItalic.fntdata"/><Relationship Id="rId28" Type="http://schemas.openxmlformats.org/officeDocument/2006/relationships/font" Target="fonts/MuliRegular-italic.fntdata"/><Relationship Id="rId27" Type="http://schemas.openxmlformats.org/officeDocument/2006/relationships/font" Target="fonts/MuliRegular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uliRegular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LexendDeca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089182d5e_1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089182d5e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089182d5e_1_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089182d5e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089182d5e_1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089182d5e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089182d5e_1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089182d5e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8089182d5e_1_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8089182d5e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089182d5e_1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089182d5e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089182d5e_1_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089182d5e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089182d5e_1_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089182d5e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5e6c7411b_0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5e6c7411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5e6c7411b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5e6c7411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5e6c7411b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5e6c7411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089182d5e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089182d5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089182d5e_1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089182d5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089182d5e_1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089182d5e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· Big circuit">
  <p:cSld name="BLANK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42525" y="42525"/>
            <a:ext cx="2000100" cy="2000100"/>
          </a:xfrm>
          <a:prstGeom prst="ellipse">
            <a:avLst/>
          </a:prstGeom>
          <a:gradFill>
            <a:gsLst>
              <a:gs pos="0">
                <a:srgbClr val="00FFFF">
                  <a:alpha val="54117"/>
                </a:srgbClr>
              </a:gs>
              <a:gs pos="73000">
                <a:srgbClr val="00FFFF">
                  <a:alpha val="0"/>
                </a:srgbClr>
              </a:gs>
              <a:gs pos="100000">
                <a:srgbClr val="00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343850" y="866400"/>
            <a:ext cx="4185600" cy="36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Font typeface="Lexend Deca"/>
              <a:buChar char="⬡"/>
              <a:defRPr sz="3000">
                <a:latin typeface="Lexend Deca"/>
                <a:ea typeface="Lexend Deca"/>
                <a:cs typeface="Lexend Deca"/>
                <a:sym typeface="Lexend Deca"/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20" name="Google Shape;20;p4"/>
          <p:cNvSpPr txBox="1"/>
          <p:nvPr/>
        </p:nvSpPr>
        <p:spPr>
          <a:xfrm>
            <a:off x="826414" y="656117"/>
            <a:ext cx="6138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rPr>
              <a:t>“</a:t>
            </a:r>
            <a:endParaRPr sz="72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580550" y="1352550"/>
            <a:ext cx="2841000" cy="31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3753943" y="1352550"/>
            <a:ext cx="2841000" cy="31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580550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2780447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" name="Google Shape;38;p7"/>
          <p:cNvSpPr txBox="1"/>
          <p:nvPr>
            <p:ph idx="3" type="body"/>
          </p:nvPr>
        </p:nvSpPr>
        <p:spPr>
          <a:xfrm>
            <a:off x="4980344" y="1352550"/>
            <a:ext cx="2005800" cy="320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idx="1" type="body"/>
          </p:nvPr>
        </p:nvSpPr>
        <p:spPr>
          <a:xfrm>
            <a:off x="580550" y="4406300"/>
            <a:ext cx="61359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· Small circuit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b="1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 Regular"/>
              <a:buChar char="⬡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indent="-3810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indent="-3810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indent="-3810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indent="-3810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indent="-3810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indent="-3810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indent="-3810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indent="-3810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blog.prosegur.es/sensores-de-movimiento-donde/" TargetMode="External"/><Relationship Id="rId4" Type="http://schemas.openxmlformats.org/officeDocument/2006/relationships/hyperlink" Target="https://domoticaintegrada.com/sensor-de-movimiento/" TargetMode="External"/><Relationship Id="rId11" Type="http://schemas.openxmlformats.org/officeDocument/2006/relationships/hyperlink" Target="https://electrocrea.com/blogs/tutoriales/33306499-sensor-ultrasonico" TargetMode="External"/><Relationship Id="rId10" Type="http://schemas.openxmlformats.org/officeDocument/2006/relationships/hyperlink" Target="http://picmania.garcia-cuervo.net/recursos/redpictutorials/sensores/sensores_de_distancias_con_ultrasonidos.pdf" TargetMode="External"/><Relationship Id="rId12" Type="http://schemas.openxmlformats.org/officeDocument/2006/relationships/hyperlink" Target="http://www.electronica2000.com/alarma-de-panico-basada-en-arduino/" TargetMode="External"/><Relationship Id="rId9" Type="http://schemas.openxmlformats.org/officeDocument/2006/relationships/hyperlink" Target="http://www.agspecinfo.com/pdfs/H/HC-SR04.PDF" TargetMode="External"/><Relationship Id="rId5" Type="http://schemas.openxmlformats.org/officeDocument/2006/relationships/hyperlink" Target="https://www.aelca.es/es/nuestro-blog/cuanto-funciona-un-sensor-de-movimiento-para-iluminacion/" TargetMode="External"/><Relationship Id="rId6" Type="http://schemas.openxmlformats.org/officeDocument/2006/relationships/hyperlink" Target="https://uss.com.ar/consejos-uss/boton-de-panico-inalambrico/" TargetMode="External"/><Relationship Id="rId7" Type="http://schemas.openxmlformats.org/officeDocument/2006/relationships/hyperlink" Target="https://rodych.es/que-es-el-boton-de-panico-que-funcion-tiene-en-un-sistema-de-alarma/" TargetMode="External"/><Relationship Id="rId8" Type="http://schemas.openxmlformats.org/officeDocument/2006/relationships/hyperlink" Target="https://leantec.es/wp-content/uploads/2019/06/Leantec.ES-HC-SR04.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Sensores de Seguridad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2"/>
          <p:cNvSpPr txBox="1"/>
          <p:nvPr>
            <p:ph idx="4294967295" type="subTitle"/>
          </p:nvPr>
        </p:nvSpPr>
        <p:spPr>
          <a:xfrm>
            <a:off x="4648050" y="1165975"/>
            <a:ext cx="4031700" cy="32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just"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El prototipo de construyó y se probó con una placa de Arduino UNO-R3, el Sketch creado, compilado y cargado utilizando Arduino IDE 0022. Utilizar un Piezo-Speaker. No utilice un active piezo-buzzer.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467600" y="446575"/>
            <a:ext cx="3261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Características</a:t>
            </a: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 del arduino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140" name="Google Shape;140;p22"/>
          <p:cNvPicPr preferRelativeResize="0"/>
          <p:nvPr/>
        </p:nvPicPr>
        <p:blipFill rotWithShape="1">
          <a:blip r:embed="rId3">
            <a:alphaModFix/>
          </a:blip>
          <a:srcRect b="0" l="9219" r="11710" t="0"/>
          <a:stretch/>
        </p:blipFill>
        <p:spPr>
          <a:xfrm>
            <a:off x="-7900" y="1688050"/>
            <a:ext cx="4212300" cy="30618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23"/>
          <p:cNvSpPr txBox="1"/>
          <p:nvPr>
            <p:ph idx="4294967295" type="subTitle"/>
          </p:nvPr>
        </p:nvSpPr>
        <p:spPr>
          <a:xfrm>
            <a:off x="439725" y="1181350"/>
            <a:ext cx="2245800" cy="315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Capacitores:</a:t>
            </a:r>
            <a:endParaRPr b="1"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C1: 100 µF. Electrolítico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Resistores:</a:t>
            </a:r>
            <a:endParaRPr b="1"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R1, R4: 10 Ω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R2, R3: 1 KΩ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2941350" y="254750"/>
            <a:ext cx="3261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Componentes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48" name="Google Shape;148;p23"/>
          <p:cNvSpPr txBox="1"/>
          <p:nvPr>
            <p:ph idx="4294967295" type="subTitle"/>
          </p:nvPr>
        </p:nvSpPr>
        <p:spPr>
          <a:xfrm>
            <a:off x="2402550" y="1181350"/>
            <a:ext cx="2245800" cy="253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Semiconductores:</a:t>
            </a:r>
            <a:endParaRPr b="1"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Q1, Q2: BC547B, transistor tipo NPN.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D1: 1N007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49" name="Google Shape;149;p23"/>
          <p:cNvSpPr txBox="1"/>
          <p:nvPr>
            <p:ph idx="4294967295" type="subTitle"/>
          </p:nvPr>
        </p:nvSpPr>
        <p:spPr>
          <a:xfrm>
            <a:off x="4963675" y="1081600"/>
            <a:ext cx="3788700" cy="244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Otros:</a:t>
            </a:r>
            <a:endParaRPr b="1"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PZ1: Tweeter piezoeléctrico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S1: interruptor pulsador o Push-ON.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B1(+9V): Batería o fuente de alimentación regulada de 1 amperio 9 voltios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RL1: Relevo con bobina para 9 voltios y contactos para 10A 30VDC o 250VAC/10A.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" name="Google Shape;155;p24"/>
          <p:cNvSpPr txBox="1"/>
          <p:nvPr>
            <p:ph idx="4294967295" type="subTitle"/>
          </p:nvPr>
        </p:nvSpPr>
        <p:spPr>
          <a:xfrm>
            <a:off x="4576100" y="1106025"/>
            <a:ext cx="4031700" cy="32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just"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Son detectores de proximidad que trabajan libres de roces mecánicos y que detectan objetos a distancias que van desde pocos centímetros hasta varios metros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4"/>
          <p:cNvSpPr txBox="1"/>
          <p:nvPr/>
        </p:nvSpPr>
        <p:spPr>
          <a:xfrm>
            <a:off x="240200" y="286875"/>
            <a:ext cx="53466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Sensor de ultrasonido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157" name="Google Shape;157;p24"/>
          <p:cNvPicPr preferRelativeResize="0"/>
          <p:nvPr/>
        </p:nvPicPr>
        <p:blipFill rotWithShape="1">
          <a:blip r:embed="rId3">
            <a:alphaModFix/>
          </a:blip>
          <a:srcRect b="0" l="9219" r="11710" t="0"/>
          <a:stretch/>
        </p:blipFill>
        <p:spPr>
          <a:xfrm>
            <a:off x="310375" y="1470025"/>
            <a:ext cx="4212300" cy="30618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25"/>
          <p:cNvSpPr txBox="1"/>
          <p:nvPr>
            <p:ph idx="4294967295" type="subTitle"/>
          </p:nvPr>
        </p:nvSpPr>
        <p:spPr>
          <a:xfrm>
            <a:off x="499675" y="1106025"/>
            <a:ext cx="4931700" cy="32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1- El campo de actuación del pulso que se emite desde un transductor de ultrasonido tiene forma cónica.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2- En los sensores de ultrasonido de bajo coste se utiliza el mismo transductor como emisor y receptor.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3- Los factores ambientales tienen una gran repercusión sobre las medidas: Las ondas de ultrasonido se mueven por un medio material que es el aire.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5"/>
          <p:cNvSpPr txBox="1"/>
          <p:nvPr/>
        </p:nvSpPr>
        <p:spPr>
          <a:xfrm>
            <a:off x="1334875" y="242525"/>
            <a:ext cx="3261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Caracteristicas 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165" name="Google Shape;165;p25"/>
          <p:cNvPicPr preferRelativeResize="0"/>
          <p:nvPr/>
        </p:nvPicPr>
        <p:blipFill rotWithShape="1">
          <a:blip r:embed="rId3">
            <a:alphaModFix/>
          </a:blip>
          <a:srcRect b="0" l="9219" r="11710" t="0"/>
          <a:stretch/>
        </p:blipFill>
        <p:spPr>
          <a:xfrm>
            <a:off x="5431375" y="1372575"/>
            <a:ext cx="3714000" cy="26997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6"/>
          <p:cNvSpPr txBox="1"/>
          <p:nvPr>
            <p:ph idx="4294967295" type="subTitle"/>
          </p:nvPr>
        </p:nvSpPr>
        <p:spPr>
          <a:xfrm>
            <a:off x="4389700" y="1106025"/>
            <a:ext cx="4639500" cy="32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just"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El sensor HC-SR04 está compuesto por un emisor y un receptor de ultrasonidos. Estos nos ayuda a medir la distancia a la que se encuentra un objeto justo frente a él, enviando un pulso de ultrasonidos y midiendo el tiempo que transcurre hasta que vuelve dicho pulso.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6"/>
          <p:cNvSpPr txBox="1"/>
          <p:nvPr/>
        </p:nvSpPr>
        <p:spPr>
          <a:xfrm>
            <a:off x="787875" y="386625"/>
            <a:ext cx="3261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Descripción</a:t>
            </a: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173" name="Google Shape;173;p26"/>
          <p:cNvPicPr preferRelativeResize="0"/>
          <p:nvPr/>
        </p:nvPicPr>
        <p:blipFill rotWithShape="1">
          <a:blip r:embed="rId3">
            <a:alphaModFix/>
          </a:blip>
          <a:srcRect b="0" l="9219" r="11710" t="0"/>
          <a:stretch/>
        </p:blipFill>
        <p:spPr>
          <a:xfrm>
            <a:off x="0" y="1277025"/>
            <a:ext cx="4212300" cy="30618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7"/>
          <p:cNvSpPr txBox="1"/>
          <p:nvPr>
            <p:ph idx="4294967295" type="subTitle"/>
          </p:nvPr>
        </p:nvSpPr>
        <p:spPr>
          <a:xfrm>
            <a:off x="144950" y="955350"/>
            <a:ext cx="4598700" cy="32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Vcc</a:t>
            </a: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: Pin de alimentación. (5V)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Trig</a:t>
            </a: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: Pin de disparo. Este pin es una entrada, por lo que en el sistema de control, por ejemplo Arduino, se tiene que conectar a una salida. 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Echo</a:t>
            </a: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: Este pin es una salida del sensor, por lo que ha de ser conectado a una entrada del sistema de control. 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GND</a:t>
            </a: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: Pin negativo de alimentación.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7"/>
          <p:cNvSpPr txBox="1"/>
          <p:nvPr/>
        </p:nvSpPr>
        <p:spPr>
          <a:xfrm>
            <a:off x="5219275" y="470550"/>
            <a:ext cx="3261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181" name="Google Shape;181;p27"/>
          <p:cNvPicPr preferRelativeResize="0"/>
          <p:nvPr/>
        </p:nvPicPr>
        <p:blipFill rotWithShape="1">
          <a:blip r:embed="rId3">
            <a:alphaModFix/>
          </a:blip>
          <a:srcRect b="0" l="9219" r="11710" t="0"/>
          <a:stretch/>
        </p:blipFill>
        <p:spPr>
          <a:xfrm>
            <a:off x="4743775" y="1040850"/>
            <a:ext cx="4212300" cy="30618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28"/>
          <p:cNvSpPr txBox="1"/>
          <p:nvPr>
            <p:ph idx="4294967295" type="subTitle"/>
          </p:nvPr>
        </p:nvSpPr>
        <p:spPr>
          <a:xfrm>
            <a:off x="4711175" y="1267200"/>
            <a:ext cx="3854100" cy="32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Voltaje de trabajo: 5V. 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Corriente de trabajo: 15mA. 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Frecuencia de trabajo: 40KHz 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Arial"/>
                <a:ea typeface="Arial"/>
                <a:cs typeface="Arial"/>
                <a:sym typeface="Arial"/>
              </a:rPr>
              <a:t>Rango de funcionamiento: 2 a 500 cm </a:t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8"/>
          <p:cNvSpPr txBox="1"/>
          <p:nvPr/>
        </p:nvSpPr>
        <p:spPr>
          <a:xfrm>
            <a:off x="3768600" y="297950"/>
            <a:ext cx="53754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Características</a:t>
            </a: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 </a:t>
            </a: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eléctricas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189" name="Google Shape;189;p28"/>
          <p:cNvPicPr preferRelativeResize="0"/>
          <p:nvPr/>
        </p:nvPicPr>
        <p:blipFill rotWithShape="1">
          <a:blip r:embed="rId3">
            <a:alphaModFix/>
          </a:blip>
          <a:srcRect b="0" l="9219" r="11710" t="0"/>
          <a:stretch/>
        </p:blipFill>
        <p:spPr>
          <a:xfrm>
            <a:off x="24175" y="1403475"/>
            <a:ext cx="4212300" cy="30618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29"/>
          <p:cNvSpPr txBox="1"/>
          <p:nvPr>
            <p:ph idx="4294967295" type="subTitle"/>
          </p:nvPr>
        </p:nvSpPr>
        <p:spPr>
          <a:xfrm>
            <a:off x="251775" y="803300"/>
            <a:ext cx="8680500" cy="353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https://blog.prosegur.es/sensores-de-movimiento-donde/</a:t>
            </a:r>
            <a:endParaRPr sz="11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https://domoticaintegrada.com/sensor-de-movimiento/</a:t>
            </a:r>
            <a:endParaRPr sz="11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https://www.aelca.es/es/nuestro-blog/cuanto-funciona-un-sensor-de-movimiento-para-iluminacion/</a:t>
            </a:r>
            <a:endParaRPr sz="11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https://uss.com.ar/consejos-uss/boton-de-panico-inalambrico/</a:t>
            </a:r>
            <a:endParaRPr sz="11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https://rodych.es/que-es-el-boton-de-panico-que-funcion-tiene-en-un-sistema-de-alarma/</a:t>
            </a:r>
            <a:endParaRPr sz="11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https://leantec.es/wp-content/uploads/2019/06/Leantec.ES-HC-SR04.pdf</a:t>
            </a:r>
            <a:endParaRPr sz="11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http://www.agspecinfo.com/pdfs/H/HC-SR04.PDF</a:t>
            </a:r>
            <a:endParaRPr sz="11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http://picmania.garcia-cuervo.net/recursos/redpictutorials/sensores/sensores_de_distancias_con_ultrasonidos.pdf</a:t>
            </a:r>
            <a:endParaRPr sz="11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https://electrocrea.com/blogs/tutoriales/33306499-sensor-ultrasonico</a:t>
            </a:r>
            <a:endParaRPr sz="11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2"/>
              </a:rPr>
              <a:t>http://www.electronica2000.com/alarma-de-panico-basada-en-arduino/</a:t>
            </a:r>
            <a:endParaRPr sz="16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5163575" y="158825"/>
            <a:ext cx="3261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Referencia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520950" y="476800"/>
            <a:ext cx="2102100" cy="598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176675" y="1837375"/>
            <a:ext cx="2926500" cy="277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6899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1- Sensores de movimiento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1.1 Sensores de movimientos pasivos (PIR)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1.2 Sensores de movimiento activos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1.3 Sensores duales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1.4 Ventajas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1.5 Desventajas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400"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3259775" y="1623925"/>
            <a:ext cx="2780700" cy="29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2- Botón de pánico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2.1 Características del Arduino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    2.1.1 Componentes 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    2.1.2 Capacitores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    2.1.3 Resistores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    2.1.4 Semiconductores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    2.1.5 Otros</a:t>
            </a:r>
            <a:endParaRPr sz="1800">
              <a:latin typeface="Muli Regular"/>
              <a:ea typeface="Muli Regular"/>
              <a:cs typeface="Muli Regular"/>
              <a:sym typeface="Muli Regular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6274675" y="1623925"/>
            <a:ext cx="2594100" cy="30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3- Sensor de Ultrasonidos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3.1 Características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3.2 Descripción: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    3.3 Características eléctricas	</a:t>
            </a:r>
            <a:endParaRPr sz="1800"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ADADA"/>
                </a:solidFill>
                <a:latin typeface="Muli Regular"/>
                <a:ea typeface="Muli Regular"/>
                <a:cs typeface="Muli Regular"/>
                <a:sym typeface="Muli Regular"/>
              </a:rPr>
              <a:t>Referencias</a:t>
            </a:r>
            <a:endParaRPr sz="1800">
              <a:solidFill>
                <a:schemeClr val="lt1"/>
              </a:solidFill>
              <a:latin typeface="Muli Regular"/>
              <a:ea typeface="Muli Regular"/>
              <a:cs typeface="Muli Regular"/>
              <a:sym typeface="Muli Regular"/>
            </a:endParaRPr>
          </a:p>
          <a:p>
            <a:pPr indent="0" lvl="0" marL="36899" rtl="0" algn="l">
              <a:lnSpc>
                <a:spcPct val="80000"/>
              </a:lnSpc>
              <a:spcBef>
                <a:spcPts val="914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ADADA"/>
              </a:solidFill>
              <a:latin typeface="Muli Regular"/>
              <a:ea typeface="Muli Regular"/>
              <a:cs typeface="Muli Regular"/>
              <a:sym typeface="Muli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4294967295" type="subTitle"/>
          </p:nvPr>
        </p:nvSpPr>
        <p:spPr>
          <a:xfrm>
            <a:off x="269425" y="1345252"/>
            <a:ext cx="3617400" cy="294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6899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Dispositivos que perciben las ondas de movimiento dentro de un área determinada y son capaces de emitir alertas inmediatas en cada repetición del movimiento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Existen 3 tipos que son los siguientes: </a:t>
            </a:r>
            <a:endParaRPr b="1" sz="180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0" l="10149" r="13479" t="0"/>
          <a:stretch/>
        </p:blipFill>
        <p:spPr>
          <a:xfrm>
            <a:off x="4877450" y="1040850"/>
            <a:ext cx="3857700" cy="30618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  <p:sp>
        <p:nvSpPr>
          <p:cNvPr id="82" name="Google Shape;82;p1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177375" y="532075"/>
            <a:ext cx="52212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Sensores de movimiento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6"/>
          <p:cNvSpPr txBox="1"/>
          <p:nvPr>
            <p:ph idx="4294967295" type="subTitle"/>
          </p:nvPr>
        </p:nvSpPr>
        <p:spPr>
          <a:xfrm>
            <a:off x="4655750" y="838050"/>
            <a:ext cx="4279200" cy="367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6899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Son sistemas de detección que funcionan a través de infrarrojos, se consideran pasivos porque el detector no emite ninguna señal para la identificación de una presencia.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Así, un movimiento o un cambio significativo de temperatura harán que el sensor lance una alerta a la central a la que está conectado el sistema de seguridad.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Ejemplo: Bolsa de aire</a:t>
            </a:r>
            <a:endParaRPr b="1"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0" l="14564" r="14564" t="0"/>
          <a:stretch/>
        </p:blipFill>
        <p:spPr>
          <a:xfrm>
            <a:off x="75750" y="1229300"/>
            <a:ext cx="4065000" cy="32262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  <p:sp>
        <p:nvSpPr>
          <p:cNvPr id="91" name="Google Shape;91;p16"/>
          <p:cNvSpPr txBox="1"/>
          <p:nvPr/>
        </p:nvSpPr>
        <p:spPr>
          <a:xfrm>
            <a:off x="1088400" y="332550"/>
            <a:ext cx="20397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Pasivos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7"/>
          <p:cNvSpPr txBox="1"/>
          <p:nvPr>
            <p:ph idx="4294967295" type="subTitle"/>
          </p:nvPr>
        </p:nvSpPr>
        <p:spPr>
          <a:xfrm>
            <a:off x="269425" y="1345252"/>
            <a:ext cx="3617400" cy="294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6899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Emiten un pulso o señal que es el que permite identificar la presencia de alguien en el interior de la estancia. Si este pulso se ve interferido, activará la alarma. 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Ejemplo: Sistema de </a:t>
            </a: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suspensión</a:t>
            </a:r>
            <a:endParaRPr b="1"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b="5587" l="0" r="0" t="5587"/>
          <a:stretch/>
        </p:blipFill>
        <p:spPr>
          <a:xfrm>
            <a:off x="4833125" y="1040850"/>
            <a:ext cx="3902100" cy="30969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  <p:sp>
        <p:nvSpPr>
          <p:cNvPr id="99" name="Google Shape;99;p17"/>
          <p:cNvSpPr txBox="1"/>
          <p:nvPr/>
        </p:nvSpPr>
        <p:spPr>
          <a:xfrm>
            <a:off x="177375" y="532075"/>
            <a:ext cx="52212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Activos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8"/>
          <p:cNvSpPr txBox="1"/>
          <p:nvPr>
            <p:ph idx="4294967295" type="subTitle"/>
          </p:nvPr>
        </p:nvSpPr>
        <p:spPr>
          <a:xfrm>
            <a:off x="4648050" y="1165975"/>
            <a:ext cx="4031700" cy="32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6899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Los detectores de movimiento emplean de manera conjunta los dos tipos de receptores anteriores (pasivos y activos). De este modo consiguen abarcar un espectro de seguridad mucho más amplio y reducir el riesgo de que se produzcan falsas alarmas.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Ejemplo: Carros </a:t>
            </a:r>
            <a:r>
              <a:rPr b="1"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autónomos </a:t>
            </a:r>
            <a:endParaRPr b="1"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 rotWithShape="1">
          <a:blip r:embed="rId3">
            <a:alphaModFix/>
          </a:blip>
          <a:srcRect b="0" l="9219" r="11710" t="0"/>
          <a:stretch/>
        </p:blipFill>
        <p:spPr>
          <a:xfrm>
            <a:off x="0" y="1336975"/>
            <a:ext cx="4212300" cy="30618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  <p:sp>
        <p:nvSpPr>
          <p:cNvPr id="107" name="Google Shape;107;p18"/>
          <p:cNvSpPr txBox="1"/>
          <p:nvPr/>
        </p:nvSpPr>
        <p:spPr>
          <a:xfrm>
            <a:off x="1226550" y="446575"/>
            <a:ext cx="17592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Duales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9"/>
          <p:cNvSpPr txBox="1"/>
          <p:nvPr>
            <p:ph idx="4294967295" type="subTitle"/>
          </p:nvPr>
        </p:nvSpPr>
        <p:spPr>
          <a:xfrm>
            <a:off x="871350" y="1693500"/>
            <a:ext cx="4031700" cy="32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1- Ahorro energético.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2- Economía.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3- Tranquilidad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9"/>
          <p:cNvSpPr txBox="1"/>
          <p:nvPr/>
        </p:nvSpPr>
        <p:spPr>
          <a:xfrm>
            <a:off x="5231050" y="446575"/>
            <a:ext cx="20946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Ventajas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-2263200" y="719475"/>
            <a:ext cx="548700" cy="13776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075" y="1228300"/>
            <a:ext cx="4111500" cy="32946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57150" rotWithShape="0" algn="bl" dir="5820000" dist="47625">
              <a:srgbClr val="000000">
                <a:alpha val="49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0"/>
          <p:cNvSpPr txBox="1"/>
          <p:nvPr>
            <p:ph idx="4294967295" type="subTitle"/>
          </p:nvPr>
        </p:nvSpPr>
        <p:spPr>
          <a:xfrm>
            <a:off x="4648050" y="1165975"/>
            <a:ext cx="4031700" cy="323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1- Mala calibración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En ocasiones hay un margen de error, los sensores no son exactos cuando no están bien calibrados 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935175" y="446575"/>
            <a:ext cx="27936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Desv</a:t>
            </a: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entajas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75" y="1335781"/>
            <a:ext cx="4398600" cy="24720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1"/>
          <p:cNvSpPr txBox="1"/>
          <p:nvPr>
            <p:ph idx="4294967295" type="subTitle"/>
          </p:nvPr>
        </p:nvSpPr>
        <p:spPr>
          <a:xfrm>
            <a:off x="562875" y="1280075"/>
            <a:ext cx="4031700" cy="236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381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DADADA"/>
                </a:solidFill>
                <a:latin typeface="Muli"/>
                <a:ea typeface="Muli"/>
                <a:cs typeface="Muli"/>
                <a:sym typeface="Muli"/>
              </a:rPr>
              <a:t>Su llamada de ayuda sólo puede ser detectada por la persona a la que se envía. Es discreto y evita delatar a los atacantes que se ha pedido ayuda de seguridad y ya está en camino.</a:t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81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36899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2000">
              <a:solidFill>
                <a:srgbClr val="DADA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703500" y="298200"/>
            <a:ext cx="45669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rPr>
              <a:t>Boton de panico</a:t>
            </a:r>
            <a:endParaRPr b="1" sz="3200">
              <a:solidFill>
                <a:schemeClr val="lt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132" name="Google Shape;132;p21"/>
          <p:cNvPicPr preferRelativeResize="0"/>
          <p:nvPr/>
        </p:nvPicPr>
        <p:blipFill rotWithShape="1">
          <a:blip r:embed="rId3">
            <a:alphaModFix/>
          </a:blip>
          <a:srcRect b="0" l="9219" r="11710" t="0"/>
          <a:stretch/>
        </p:blipFill>
        <p:spPr>
          <a:xfrm>
            <a:off x="4816975" y="1017588"/>
            <a:ext cx="4212300" cy="3061800"/>
          </a:xfrm>
          <a:prstGeom prst="hexagon">
            <a:avLst>
              <a:gd fmla="val 25000" name="adj"/>
              <a:gd fmla="val 115470" name="vf"/>
            </a:avLst>
          </a:prstGeom>
          <a:noFill/>
          <a:ln>
            <a:noFill/>
          </a:ln>
          <a:effectLst>
            <a:outerShdw blurRad="257175" rotWithShape="0" algn="bl" dir="5400000" dist="5715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